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6" r:id="rId2"/>
    <p:sldId id="278" r:id="rId3"/>
    <p:sldId id="282" r:id="rId4"/>
    <p:sldId id="284" r:id="rId5"/>
    <p:sldId id="279" r:id="rId6"/>
    <p:sldId id="280" r:id="rId7"/>
    <p:sldId id="283" r:id="rId8"/>
    <p:sldId id="274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C9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70015" autoAdjust="0"/>
  </p:normalViewPr>
  <p:slideViewPr>
    <p:cSldViewPr>
      <p:cViewPr varScale="1">
        <p:scale>
          <a:sx n="49" d="100"/>
          <a:sy n="49" d="100"/>
        </p:scale>
        <p:origin x="1166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18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4808D5-C9C4-41DF-9CDC-56FD579D8BDE}" type="datetimeFigureOut">
              <a:rPr lang="nl-NL" smtClean="0"/>
              <a:pPr/>
              <a:t>26-2-2015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902014-DA3A-4855-A6D4-BC433F708D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8256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FF65E-D5ED-46B1-8102-E3560CB61822}" type="datetimeFigureOut">
              <a:rPr lang="nl-NL" smtClean="0"/>
              <a:pPr/>
              <a:t>26-2-2015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ABDC8-24D6-40FC-B2C7-6675D2788B2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5477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Hierbij een voorbeeldje van een instructiefilm die gemaakt is door leerlingen in V2. Klik op het plaatje, daarna</a:t>
            </a:r>
            <a:r>
              <a:rPr lang="nl-NL" baseline="0" dirty="0" smtClean="0"/>
              <a:t> op </a:t>
            </a:r>
            <a:r>
              <a:rPr lang="nl-NL" baseline="0" dirty="0" err="1" smtClean="0"/>
              <a:t>ok</a:t>
            </a:r>
            <a:r>
              <a:rPr lang="nl-NL" baseline="0" dirty="0" smtClean="0"/>
              <a:t> en dan op uitvoeren.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BD6B0-7EDC-4009-8A32-9005125B2B8E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8455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652936" y="214290"/>
            <a:ext cx="6491064" cy="418058"/>
          </a:xfrm>
          <a:prstGeom prst="rect">
            <a:avLst/>
          </a:prstGeom>
          <a:noFill/>
        </p:spPr>
        <p:txBody>
          <a:bodyPr/>
          <a:lstStyle>
            <a:lvl1pPr algn="r">
              <a:defRPr sz="2000">
                <a:latin typeface="Aero"/>
              </a:defRPr>
            </a:lvl1pPr>
          </a:lstStyle>
          <a:p>
            <a:r>
              <a:rPr lang="nl-NL" dirty="0" smtClean="0"/>
              <a:t>Type hier de titel van de presentatie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1714480" y="1000108"/>
            <a:ext cx="72152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Type hier de titel van deze dia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1714480" y="2000240"/>
            <a:ext cx="7215238" cy="464347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2400" baseline="0">
                <a:latin typeface="Arial" pitchFamily="34" charset="0"/>
                <a:cs typeface="Arial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Tekst 1</a:t>
            </a:r>
          </a:p>
          <a:p>
            <a:pPr lvl="0"/>
            <a:r>
              <a:rPr lang="nl-NL" dirty="0" smtClean="0"/>
              <a:t>Tekst 2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142844" y="6357958"/>
            <a:ext cx="1071570" cy="293117"/>
          </a:xfrm>
          <a:prstGeom prst="rect">
            <a:avLst/>
          </a:prstGeom>
        </p:spPr>
        <p:txBody>
          <a:bodyPr/>
          <a:lstStyle>
            <a:lvl1pPr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fld id="{8B4FA4E9-5BA9-4F34-939E-EDCEB5F28068}" type="datetime4">
              <a:rPr lang="nl-NL" smtClean="0"/>
              <a:pPr/>
              <a:t>26 februari 2015</a:t>
            </a:fld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775848" y="0"/>
            <a:ext cx="1368152" cy="36512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00602C4-10E8-4F9A-AF49-1F8E7F110EF9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03648" y="1628800"/>
            <a:ext cx="7283152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504" y="1066825"/>
            <a:ext cx="1123950" cy="112395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kstvak 16"/>
          <p:cNvSpPr txBox="1"/>
          <p:nvPr userDrawn="1"/>
        </p:nvSpPr>
        <p:spPr>
          <a:xfrm>
            <a:off x="857224" y="0"/>
            <a:ext cx="8286776" cy="576000"/>
          </a:xfrm>
          <a:prstGeom prst="rect">
            <a:avLst/>
          </a:prstGeom>
          <a:solidFill>
            <a:srgbClr val="A7C9CA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9" name="Afbeelding 8" descr="DSC_5106 Klein formaat.jpg"/>
          <p:cNvPicPr>
            <a:picLocks noChangeAspect="1"/>
          </p:cNvPicPr>
          <p:nvPr userDrawn="1"/>
        </p:nvPicPr>
        <p:blipFill>
          <a:blip r:embed="rId5" cstate="print"/>
          <a:srcRect l="27617" t="23541" r="24056" b="4047"/>
          <a:stretch>
            <a:fillRect/>
          </a:stretch>
        </p:blipFill>
        <p:spPr>
          <a:xfrm>
            <a:off x="0" y="0"/>
            <a:ext cx="1643042" cy="1643050"/>
          </a:xfrm>
          <a:prstGeom prst="rect">
            <a:avLst/>
          </a:prstGeom>
        </p:spPr>
      </p:pic>
      <p:sp>
        <p:nvSpPr>
          <p:cNvPr id="16" name="Ruit 15"/>
          <p:cNvSpPr/>
          <p:nvPr userDrawn="1"/>
        </p:nvSpPr>
        <p:spPr>
          <a:xfrm>
            <a:off x="0" y="0"/>
            <a:ext cx="3240000" cy="3240000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2" name="Afbeelding 11" descr="M-transparant.pn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142844" y="1071546"/>
            <a:ext cx="1071570" cy="858913"/>
          </a:xfrm>
          <a:prstGeom prst="rect">
            <a:avLst/>
          </a:prstGeom>
        </p:spPr>
      </p:pic>
      <p:pic>
        <p:nvPicPr>
          <p:cNvPr id="13" name="Afbeelding 12" descr="MON-Logo-fc-Photo KLEIN kop.JPG"/>
          <p:cNvPicPr>
            <a:picLocks noChangeAspect="1"/>
          </p:cNvPicPr>
          <p:nvPr userDrawn="1"/>
        </p:nvPicPr>
        <p:blipFill>
          <a:blip r:embed="rId7" cstate="print"/>
          <a:srcRect l="2599"/>
          <a:stretch>
            <a:fillRect/>
          </a:stretch>
        </p:blipFill>
        <p:spPr>
          <a:xfrm>
            <a:off x="142844" y="1928802"/>
            <a:ext cx="1071570" cy="152510"/>
          </a:xfrm>
          <a:prstGeom prst="rect">
            <a:avLst/>
          </a:prstGeom>
        </p:spPr>
      </p:pic>
      <p:sp>
        <p:nvSpPr>
          <p:cNvPr id="14" name="Tekstvak 13"/>
          <p:cNvSpPr txBox="1"/>
          <p:nvPr userDrawn="1"/>
        </p:nvSpPr>
        <p:spPr>
          <a:xfrm>
            <a:off x="214282" y="2071678"/>
            <a:ext cx="10715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MAVO - HAVO - VWO</a:t>
            </a:r>
            <a:endParaRPr lang="nl-NL" sz="600" b="1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kstvak 10"/>
          <p:cNvSpPr txBox="1"/>
          <p:nvPr userDrawn="1"/>
        </p:nvSpPr>
        <p:spPr>
          <a:xfrm>
            <a:off x="142844" y="2285991"/>
            <a:ext cx="1071570" cy="4464000"/>
          </a:xfrm>
          <a:prstGeom prst="rect">
            <a:avLst/>
          </a:prstGeom>
          <a:solidFill>
            <a:srgbClr val="A7C9CA"/>
          </a:solidFill>
        </p:spPr>
        <p:txBody>
          <a:bodyPr wrap="square" rtlCol="0">
            <a:spAutoFit/>
          </a:bodyPr>
          <a:lstStyle/>
          <a:p>
            <a:endParaRPr lang="nl-NL" sz="1000" dirty="0" smtClean="0">
              <a:latin typeface="Arial" pitchFamily="34" charset="0"/>
              <a:cs typeface="Arial" pitchFamily="34" charset="0"/>
            </a:endParaRPr>
          </a:p>
          <a:p>
            <a:endParaRPr lang="nl-NL" sz="1000" dirty="0">
              <a:latin typeface="Arial" pitchFamily="34" charset="0"/>
              <a:cs typeface="Arial" pitchFamily="34" charset="0"/>
            </a:endParaRPr>
          </a:p>
          <a:p>
            <a:endParaRPr lang="nl-NL" sz="1000" dirty="0" smtClean="0">
              <a:latin typeface="Arial" pitchFamily="34" charset="0"/>
              <a:cs typeface="Arial" pitchFamily="34" charset="0"/>
            </a:endParaRPr>
          </a:p>
          <a:p>
            <a:endParaRPr lang="nl-NL" sz="1000" dirty="0">
              <a:latin typeface="Arial" pitchFamily="34" charset="0"/>
              <a:cs typeface="Arial" pitchFamily="34" charset="0"/>
            </a:endParaRPr>
          </a:p>
          <a:p>
            <a:endParaRPr lang="nl-NL" sz="1000" dirty="0" smtClean="0">
              <a:latin typeface="Arial" pitchFamily="34" charset="0"/>
              <a:cs typeface="Arial" pitchFamily="34" charset="0"/>
            </a:endParaRPr>
          </a:p>
          <a:p>
            <a:endParaRPr lang="nl-NL" sz="1000" dirty="0">
              <a:latin typeface="Arial" pitchFamily="34" charset="0"/>
              <a:cs typeface="Arial" pitchFamily="34" charset="0"/>
            </a:endParaRPr>
          </a:p>
          <a:p>
            <a:endParaRPr lang="nl-NL" sz="1000" dirty="0" smtClean="0">
              <a:latin typeface="Arial" pitchFamily="34" charset="0"/>
              <a:cs typeface="Arial" pitchFamily="34" charset="0"/>
            </a:endParaRPr>
          </a:p>
          <a:p>
            <a:endParaRPr lang="nl-NL" sz="1000" dirty="0">
              <a:latin typeface="Arial" pitchFamily="34" charset="0"/>
              <a:cs typeface="Arial" pitchFamily="34" charset="0"/>
            </a:endParaRPr>
          </a:p>
          <a:p>
            <a:endParaRPr lang="nl-NL" sz="1000" dirty="0" smtClean="0">
              <a:latin typeface="Arial" pitchFamily="34" charset="0"/>
              <a:cs typeface="Arial" pitchFamily="34" charset="0"/>
            </a:endParaRPr>
          </a:p>
          <a:p>
            <a:endParaRPr lang="nl-NL" sz="1000" dirty="0">
              <a:latin typeface="Arial" pitchFamily="34" charset="0"/>
              <a:cs typeface="Arial" pitchFamily="34" charset="0"/>
            </a:endParaRPr>
          </a:p>
          <a:p>
            <a:endParaRPr lang="nl-NL" sz="1000" dirty="0" smtClean="0">
              <a:latin typeface="Arial" pitchFamily="34" charset="0"/>
              <a:cs typeface="Arial" pitchFamily="34" charset="0"/>
            </a:endParaRPr>
          </a:p>
          <a:p>
            <a:endParaRPr lang="nl-NL" sz="1000" dirty="0">
              <a:latin typeface="Arial" pitchFamily="34" charset="0"/>
              <a:cs typeface="Arial" pitchFamily="34" charset="0"/>
            </a:endParaRPr>
          </a:p>
          <a:p>
            <a:endParaRPr lang="nl-NL" sz="1000" dirty="0" smtClean="0">
              <a:latin typeface="Arial" pitchFamily="34" charset="0"/>
              <a:cs typeface="Arial" pitchFamily="34" charset="0"/>
            </a:endParaRPr>
          </a:p>
          <a:p>
            <a:endParaRPr lang="nl-NL" sz="1000" dirty="0">
              <a:latin typeface="Arial" pitchFamily="34" charset="0"/>
              <a:cs typeface="Arial" pitchFamily="34" charset="0"/>
            </a:endParaRPr>
          </a:p>
          <a:p>
            <a:endParaRPr lang="nl-NL" sz="1000" dirty="0" smtClean="0">
              <a:latin typeface="Arial" pitchFamily="34" charset="0"/>
              <a:cs typeface="Arial" pitchFamily="34" charset="0"/>
            </a:endParaRPr>
          </a:p>
          <a:p>
            <a:endParaRPr lang="nl-NL" sz="1000" dirty="0">
              <a:latin typeface="Arial" pitchFamily="34" charset="0"/>
              <a:cs typeface="Arial" pitchFamily="34" charset="0"/>
            </a:endParaRPr>
          </a:p>
          <a:p>
            <a:endParaRPr lang="nl-NL" sz="1000" dirty="0" smtClean="0">
              <a:latin typeface="Arial" pitchFamily="34" charset="0"/>
              <a:cs typeface="Arial" pitchFamily="34" charset="0"/>
            </a:endParaRPr>
          </a:p>
          <a:p>
            <a:endParaRPr lang="nl-NL" sz="1000" dirty="0">
              <a:latin typeface="Arial" pitchFamily="34" charset="0"/>
              <a:cs typeface="Arial" pitchFamily="34" charset="0"/>
            </a:endParaRPr>
          </a:p>
          <a:p>
            <a:endParaRPr lang="nl-NL" sz="1000" dirty="0" smtClean="0">
              <a:latin typeface="Arial" pitchFamily="34" charset="0"/>
              <a:cs typeface="Arial" pitchFamily="34" charset="0"/>
            </a:endParaRPr>
          </a:p>
          <a:p>
            <a:endParaRPr lang="nl-NL" sz="1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4" r:id="rId3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ekenenmetaardrijkskunde.nl/lesvoorbeelden.php" TargetMode="External"/><Relationship Id="rId3" Type="http://schemas.openxmlformats.org/officeDocument/2006/relationships/hyperlink" Target="http://www.schooltv.nl/zoekresultaten/?q=#%7B%22keyword%22%3A%22%22%2C%22filter%22%3A%7B%22agegroups%22%3A%5B%229-12%22%2C%2216-18%22%5D%2C%22categories%22%3A%5B%2223%22%5D%7D%2C%22offset%22%3A0%2C%22max%22%3A30%2C%22sort%22%3A%7B%22_score%22%3A%22desc%22%7D%7D" TargetMode="External"/><Relationship Id="rId7" Type="http://schemas.openxmlformats.org/officeDocument/2006/relationships/hyperlink" Target="http://vo-aardrijkskunde.wikiwijs.nl/" TargetMode="External"/><Relationship Id="rId12" Type="http://schemas.openxmlformats.org/officeDocument/2006/relationships/hyperlink" Target="http://www.digibordopschool.nl/pagina/aardrijkskunde" TargetMode="External"/><Relationship Id="rId2" Type="http://schemas.openxmlformats.org/officeDocument/2006/relationships/hyperlink" Target="http://www.wikiwijs.nl/sector/vo/lom/record/aHR0cDovL21ha2VuLndpa2l3aWpzLm5sLzUyMjUzL0xlZXJsaWpuX2FhcmRyaWprc2t1bmRlX2hfdl9vbmRlcmJvdXc=/1317425670/d2lraXdpanNfcmVwb3NpdG9yeTpvYWk6cmVwb3NpdG9yeS5zYW1lbm1ha2VuLm5sOnNtcGlkOjM2ODI2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schooltv.nl/zoekresultaten/?q=geoclips" TargetMode="External"/><Relationship Id="rId11" Type="http://schemas.openxmlformats.org/officeDocument/2006/relationships/hyperlink" Target="http://www.egt.geo.uu.nl/infmapnl.html" TargetMode="External"/><Relationship Id="rId5" Type="http://schemas.openxmlformats.org/officeDocument/2006/relationships/hyperlink" Target="http://www.cbs.nl/nl-NL/menu/informatie/onderwijs/praktijk/aardrijkskunde/default.htm" TargetMode="External"/><Relationship Id="rId10" Type="http://schemas.openxmlformats.org/officeDocument/2006/relationships/hyperlink" Target="http://www.digischool.nl/ak/community/geodigi/index.html" TargetMode="External"/><Relationship Id="rId4" Type="http://schemas.openxmlformats.org/officeDocument/2006/relationships/hyperlink" Target="http://www.schooltv.nl/zoekresultaten/?q=%22aardrijkskunde+voor+de+tweede+fase%22" TargetMode="External"/><Relationship Id="rId9" Type="http://schemas.openxmlformats.org/officeDocument/2006/relationships/hyperlink" Target="http://kids.discovery.com/games/build-play/volcano-explorer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aken.wikiwijs.nl/47125/Grammatica_Duits_online#%21page-1043671" TargetMode="External"/><Relationship Id="rId2" Type="http://schemas.openxmlformats.org/officeDocument/2006/relationships/hyperlink" Target="http://maken.wikiwijs.nl/45572/Engels_A3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maken.wikiwijs.nl/52930/Nederlands_havo_vwo_maatwerk_2014_2015" TargetMode="External"/><Relationship Id="rId4" Type="http://schemas.openxmlformats.org/officeDocument/2006/relationships/hyperlink" Target="http://maken.wikiwijs.nl/52258/Leerlijn_Nederlands_h_v_onderbouw_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2910" y="1500174"/>
            <a:ext cx="8229600" cy="5072098"/>
          </a:xfrm>
        </p:spPr>
        <p:txBody>
          <a:bodyPr/>
          <a:lstStyle/>
          <a:p>
            <a:pPr>
              <a:buNone/>
            </a:pPr>
            <a:r>
              <a:rPr lang="nl-NL" dirty="0" smtClean="0"/>
              <a:t>			</a:t>
            </a:r>
          </a:p>
          <a:p>
            <a:pPr algn="ctr">
              <a:buNone/>
            </a:pPr>
            <a:r>
              <a:rPr lang="nl-NL" b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Vinden en arrangeren</a:t>
            </a:r>
            <a:endParaRPr lang="nl-NL" b="1" dirty="0" smtClean="0">
              <a:solidFill>
                <a:schemeClr val="accent5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None/>
            </a:pPr>
            <a:r>
              <a:rPr lang="nl-NL" b="1" dirty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nl-NL" b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et </a:t>
            </a:r>
            <a:r>
              <a:rPr lang="nl-NL" b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Wikiwijs Maken</a:t>
            </a:r>
          </a:p>
          <a:p>
            <a:pPr algn="ctr"/>
            <a:endParaRPr lang="nl-NL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None/>
            </a:pPr>
            <a:r>
              <a:rPr lang="nl-NL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nl-NL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3-3-2015</a:t>
            </a:r>
            <a:endParaRPr lang="nl-NL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>
              <a:buNone/>
            </a:pPr>
            <a:r>
              <a:rPr lang="nl-NL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Linda le Grand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643042" y="1214422"/>
            <a:ext cx="638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Open leermateriaal: waarom?</a:t>
            </a:r>
            <a:endParaRPr lang="nl-NL" sz="24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47664" y="2226469"/>
            <a:ext cx="6967686" cy="4514899"/>
          </a:xfrm>
        </p:spPr>
        <p:txBody>
          <a:bodyPr/>
          <a:lstStyle/>
          <a:p>
            <a:r>
              <a:rPr lang="nl-NL" sz="2800" dirty="0"/>
              <a:t>Differentiëren</a:t>
            </a:r>
          </a:p>
          <a:p>
            <a:pPr lvl="1"/>
            <a:r>
              <a:rPr lang="nl-NL" dirty="0" smtClean="0"/>
              <a:t>Verrijken/verdiepen</a:t>
            </a:r>
          </a:p>
          <a:p>
            <a:pPr lvl="1"/>
            <a:r>
              <a:rPr lang="nl-NL" dirty="0" smtClean="0"/>
              <a:t>Remediëren</a:t>
            </a:r>
          </a:p>
          <a:p>
            <a:r>
              <a:rPr lang="nl-NL" sz="2800" dirty="0" smtClean="0"/>
              <a:t>Flippin</a:t>
            </a:r>
            <a:r>
              <a:rPr lang="nl-NL" sz="2800" dirty="0" smtClean="0"/>
              <a:t>g the classroom</a:t>
            </a:r>
          </a:p>
          <a:p>
            <a:r>
              <a:rPr lang="nl-NL" sz="2800" dirty="0" smtClean="0"/>
              <a:t>Aanvullen</a:t>
            </a:r>
          </a:p>
          <a:p>
            <a:r>
              <a:rPr lang="nl-NL" sz="2800" dirty="0" smtClean="0"/>
              <a:t>Vervangen</a:t>
            </a:r>
          </a:p>
          <a:p>
            <a:r>
              <a:rPr lang="nl-NL" sz="2800" dirty="0" smtClean="0"/>
              <a:t>Oude lesstof</a:t>
            </a:r>
          </a:p>
          <a:p>
            <a:r>
              <a:rPr lang="nl-NL" sz="3600" dirty="0" smtClean="0"/>
              <a:t>….</a:t>
            </a:r>
          </a:p>
          <a:p>
            <a:endParaRPr lang="nl-NL" sz="3600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</p:txBody>
      </p:sp>
      <p:sp>
        <p:nvSpPr>
          <p:cNvPr id="4" name="Toelichting met afgeronde rechthoek 3"/>
          <p:cNvSpPr/>
          <p:nvPr/>
        </p:nvSpPr>
        <p:spPr>
          <a:xfrm>
            <a:off x="5796136" y="2249780"/>
            <a:ext cx="2663825" cy="3915524"/>
          </a:xfrm>
          <a:prstGeom prst="wedgeRoundRectCallout">
            <a:avLst>
              <a:gd name="adj1" fmla="val -94166"/>
              <a:gd name="adj2" fmla="val 19037"/>
              <a:gd name="adj3" fmla="val 16667"/>
            </a:avLst>
          </a:prstGeom>
          <a:solidFill>
            <a:srgbClr val="F0CFFD"/>
          </a:solidFill>
          <a:ln w="508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Belangrijk om </a:t>
            </a:r>
            <a:r>
              <a:rPr lang="nl-NL" sz="2800" dirty="0" smtClean="0"/>
              <a:t>goed te weten wat je zoekt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/>
              <a:t>Zoeken gaat sneller dan maken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786454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864563"/>
            <a:ext cx="4399656" cy="771525"/>
          </a:xfrm>
        </p:spPr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Wat kun je ermee?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43042" y="1628800"/>
            <a:ext cx="7043758" cy="4525963"/>
          </a:xfrm>
        </p:spPr>
        <p:txBody>
          <a:bodyPr>
            <a:normAutofit/>
          </a:bodyPr>
          <a:lstStyle/>
          <a:p>
            <a:r>
              <a:rPr lang="nl-NL" sz="3000" dirty="0" smtClean="0"/>
              <a:t>Google</a:t>
            </a:r>
            <a:endParaRPr lang="nl-NL" sz="3000" dirty="0"/>
          </a:p>
          <a:p>
            <a:r>
              <a:rPr lang="nl-NL" sz="3000" dirty="0" smtClean="0"/>
              <a:t>Youtube</a:t>
            </a:r>
            <a:endParaRPr lang="nl-NL" sz="3000" dirty="0"/>
          </a:p>
          <a:p>
            <a:r>
              <a:rPr lang="nl-NL" sz="3000" dirty="0" smtClean="0"/>
              <a:t>Wikiwijs</a:t>
            </a:r>
            <a:endParaRPr lang="nl-NL" sz="3000" dirty="0" smtClean="0"/>
          </a:p>
          <a:p>
            <a:r>
              <a:rPr lang="nl-NL" sz="3000" dirty="0" err="1" smtClean="0"/>
              <a:t>Schooltv</a:t>
            </a:r>
            <a:endParaRPr lang="nl-NL" sz="3000" dirty="0"/>
          </a:p>
          <a:p>
            <a:r>
              <a:rPr lang="nl-NL" sz="3000" dirty="0" err="1" smtClean="0"/>
              <a:t>Digibord</a:t>
            </a:r>
            <a:r>
              <a:rPr lang="nl-NL" sz="3000" dirty="0" smtClean="0"/>
              <a:t> op school</a:t>
            </a:r>
            <a:endParaRPr lang="nl-NL" sz="3000" dirty="0"/>
          </a:p>
          <a:p>
            <a:r>
              <a:rPr lang="nl-NL" sz="3000" dirty="0"/>
              <a:t>Vinden</a:t>
            </a:r>
          </a:p>
          <a:p>
            <a:r>
              <a:rPr lang="nl-NL" sz="3000" dirty="0"/>
              <a:t>Aanpassen</a:t>
            </a:r>
          </a:p>
        </p:txBody>
      </p:sp>
      <p:sp>
        <p:nvSpPr>
          <p:cNvPr id="7" name="Toelichting met afgeronde rechthoek 6"/>
          <p:cNvSpPr/>
          <p:nvPr/>
        </p:nvSpPr>
        <p:spPr>
          <a:xfrm>
            <a:off x="4355976" y="1445254"/>
            <a:ext cx="4505324" cy="4936074"/>
          </a:xfrm>
          <a:prstGeom prst="wedgeRoundRectCallout">
            <a:avLst>
              <a:gd name="adj1" fmla="val -69665"/>
              <a:gd name="adj2" fmla="val -16834"/>
              <a:gd name="adj3" fmla="val 16667"/>
            </a:avLst>
          </a:prstGeom>
          <a:solidFill>
            <a:srgbClr val="EEC7F5"/>
          </a:solidFill>
          <a:effectLst>
            <a:glow>
              <a:schemeClr val="accent1">
                <a:alpha val="40000"/>
              </a:schemeClr>
            </a:glow>
            <a:softEdge rad="381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3000" dirty="0" smtClean="0">
                <a:solidFill>
                  <a:schemeClr val="tx1"/>
                </a:solidFill>
              </a:rPr>
              <a:t>Soms is ook voor gratis materiaal aanmelden vereist (bijv. Digischool, Klascement) In Wikiwijs zie je dat aan het slotje achter de titel. </a:t>
            </a:r>
            <a:endParaRPr lang="nl-NL" sz="3000" dirty="0">
              <a:solidFill>
                <a:schemeClr val="tx1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643042" y="1214422"/>
            <a:ext cx="63853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Zoeken van lesmateriaal</a:t>
            </a:r>
            <a:endParaRPr lang="nl-NL" sz="24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56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Voorbeeld: links AK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>
                <a:hlinkClick r:id="rId2"/>
              </a:rPr>
              <a:t>Leerlijn </a:t>
            </a:r>
            <a:r>
              <a:rPr lang="nl-NL" sz="2400" dirty="0">
                <a:hlinkClick r:id="rId2"/>
              </a:rPr>
              <a:t>aardrijkskunde VO-content (rearrangeerbaar) </a:t>
            </a:r>
            <a:endParaRPr lang="nl-NL" sz="2400" dirty="0"/>
          </a:p>
          <a:p>
            <a:r>
              <a:rPr lang="nl-NL" sz="2400" dirty="0">
                <a:hlinkClick r:id="rId3"/>
              </a:rPr>
              <a:t>Aardrijkskunde filmpjes </a:t>
            </a:r>
            <a:r>
              <a:rPr lang="nl-NL" sz="2400" dirty="0" err="1">
                <a:hlinkClick r:id="rId3"/>
              </a:rPr>
              <a:t>schooltv</a:t>
            </a:r>
            <a:r>
              <a:rPr lang="nl-NL" sz="2400" dirty="0">
                <a:hlinkClick r:id="rId3"/>
              </a:rPr>
              <a:t> </a:t>
            </a:r>
            <a:endParaRPr lang="nl-NL" sz="2400" dirty="0"/>
          </a:p>
          <a:p>
            <a:r>
              <a:rPr lang="nl-NL" sz="2400" dirty="0" smtClean="0">
                <a:hlinkClick r:id="rId4"/>
              </a:rPr>
              <a:t>Aardrijkskunde </a:t>
            </a:r>
            <a:r>
              <a:rPr lang="nl-NL" sz="2400" dirty="0">
                <a:hlinkClick r:id="rId4"/>
              </a:rPr>
              <a:t>voor de tweede fase </a:t>
            </a:r>
            <a:endParaRPr lang="nl-NL" sz="2400" dirty="0"/>
          </a:p>
          <a:p>
            <a:r>
              <a:rPr lang="nl-NL" sz="2400" dirty="0">
                <a:hlinkClick r:id="rId5"/>
              </a:rPr>
              <a:t>CBS: lesmateriaal aardrijkskunde </a:t>
            </a:r>
            <a:endParaRPr lang="nl-NL" sz="2400" dirty="0"/>
          </a:p>
          <a:p>
            <a:r>
              <a:rPr lang="nl-NL" sz="2400" dirty="0" err="1">
                <a:hlinkClick r:id="rId6"/>
              </a:rPr>
              <a:t>Geoclips</a:t>
            </a:r>
            <a:r>
              <a:rPr lang="nl-NL" sz="2400" dirty="0">
                <a:hlinkClick r:id="rId6"/>
              </a:rPr>
              <a:t> voor de leerling </a:t>
            </a:r>
            <a:endParaRPr lang="nl-NL" sz="2400" dirty="0"/>
          </a:p>
          <a:p>
            <a:r>
              <a:rPr lang="nl-NL" sz="2400" dirty="0">
                <a:hlinkClick r:id="rId7"/>
              </a:rPr>
              <a:t>Startpagina aardrijkskunde Wikiwijs </a:t>
            </a:r>
            <a:endParaRPr lang="nl-NL" sz="2400" dirty="0"/>
          </a:p>
          <a:p>
            <a:r>
              <a:rPr lang="nl-NL" sz="2400" dirty="0">
                <a:hlinkClick r:id="rId8"/>
              </a:rPr>
              <a:t>Rekenen met aardrijkskunde </a:t>
            </a:r>
            <a:endParaRPr lang="nl-NL" sz="2400" dirty="0"/>
          </a:p>
          <a:p>
            <a:r>
              <a:rPr lang="nl-NL" sz="2400" dirty="0">
                <a:hlinkClick r:id="rId9"/>
              </a:rPr>
              <a:t>Maak je eigen digitale vulkaan </a:t>
            </a:r>
            <a:endParaRPr lang="nl-NL" sz="2400" dirty="0"/>
          </a:p>
          <a:p>
            <a:r>
              <a:rPr lang="nl-NL" sz="2400" dirty="0">
                <a:hlinkClick r:id="rId10"/>
              </a:rPr>
              <a:t>Werken met de .....kaart </a:t>
            </a:r>
            <a:endParaRPr lang="nl-NL" sz="2400" dirty="0"/>
          </a:p>
          <a:p>
            <a:r>
              <a:rPr lang="nl-NL" sz="2400" dirty="0">
                <a:hlinkClick r:id="rId11"/>
              </a:rPr>
              <a:t>Europese geografie test </a:t>
            </a:r>
            <a:endParaRPr lang="nl-NL" sz="2400" dirty="0"/>
          </a:p>
          <a:p>
            <a:r>
              <a:rPr lang="nl-NL" sz="2400" dirty="0" err="1">
                <a:hlinkClick r:id="rId12"/>
              </a:rPr>
              <a:t>Digibord</a:t>
            </a:r>
            <a:r>
              <a:rPr lang="nl-NL" sz="2400" dirty="0">
                <a:hlinkClick r:id="rId12"/>
              </a:rPr>
              <a:t> op school: aardrijkskunde </a:t>
            </a:r>
            <a:endParaRPr lang="nl-NL" sz="2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4052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643042" y="1214422"/>
            <a:ext cx="5400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Wikiwijs Maken</a:t>
            </a:r>
            <a:endParaRPr lang="nl-NL" sz="24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03648" y="2108122"/>
            <a:ext cx="7283152" cy="4046641"/>
          </a:xfrm>
        </p:spPr>
        <p:txBody>
          <a:bodyPr/>
          <a:lstStyle/>
          <a:p>
            <a:r>
              <a:rPr lang="nl-NL" dirty="0" smtClean="0"/>
              <a:t>Entree-account en Wikiwijs profiel</a:t>
            </a:r>
          </a:p>
          <a:p>
            <a:endParaRPr lang="nl-NL" dirty="0"/>
          </a:p>
          <a:p>
            <a:r>
              <a:rPr lang="nl-NL" dirty="0" smtClean="0"/>
              <a:t>Arrangement is opgebouwd uit </a:t>
            </a:r>
            <a:r>
              <a:rPr lang="nl-NL" dirty="0" err="1" smtClean="0"/>
              <a:t>contentelementen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Samenwerken 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oelichting met afgeronde rechthoek 4"/>
          <p:cNvSpPr/>
          <p:nvPr/>
        </p:nvSpPr>
        <p:spPr>
          <a:xfrm>
            <a:off x="5943600" y="3149579"/>
            <a:ext cx="2743200" cy="1514135"/>
          </a:xfrm>
          <a:prstGeom prst="wedgeRoundRectCallout">
            <a:avLst>
              <a:gd name="adj1" fmla="val -73553"/>
              <a:gd name="adj2" fmla="val 14033"/>
              <a:gd name="adj3" fmla="val 16667"/>
            </a:avLst>
          </a:prstGeom>
          <a:solidFill>
            <a:srgbClr val="F0CFFD"/>
          </a:solidFill>
          <a:ln w="508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nl-NL" dirty="0"/>
              <a:t>Tekst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nl-NL" dirty="0"/>
              <a:t>Afbeelding, geluid, film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nl-NL" dirty="0"/>
              <a:t>Interactieve vragen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nl-NL" dirty="0"/>
              <a:t>Links, bestanden</a:t>
            </a:r>
          </a:p>
        </p:txBody>
      </p:sp>
      <p:sp>
        <p:nvSpPr>
          <p:cNvPr id="6" name="Toelichting met afgeronde rechthoek 5"/>
          <p:cNvSpPr/>
          <p:nvPr/>
        </p:nvSpPr>
        <p:spPr>
          <a:xfrm>
            <a:off x="6559351" y="722585"/>
            <a:ext cx="2087761" cy="1041457"/>
          </a:xfrm>
          <a:prstGeom prst="wedgeRoundRectCallout">
            <a:avLst>
              <a:gd name="adj1" fmla="val -94033"/>
              <a:gd name="adj2" fmla="val 88531"/>
              <a:gd name="adj3" fmla="val 16667"/>
            </a:avLst>
          </a:prstGeom>
          <a:solidFill>
            <a:srgbClr val="F0CFFD"/>
          </a:solidFill>
          <a:ln w="508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/>
              <a:t>Via schoolaccount of eigen entree-account</a:t>
            </a:r>
          </a:p>
        </p:txBody>
      </p:sp>
      <p:sp>
        <p:nvSpPr>
          <p:cNvPr id="8" name="Toelichting met afgeronde rechthoek 7"/>
          <p:cNvSpPr/>
          <p:nvPr/>
        </p:nvSpPr>
        <p:spPr>
          <a:xfrm>
            <a:off x="4860032" y="5013176"/>
            <a:ext cx="2743200" cy="1242128"/>
          </a:xfrm>
          <a:prstGeom prst="wedgeRoundRectCallout">
            <a:avLst>
              <a:gd name="adj1" fmla="val -71964"/>
              <a:gd name="adj2" fmla="val -30498"/>
              <a:gd name="adj3" fmla="val 16667"/>
            </a:avLst>
          </a:prstGeom>
          <a:solidFill>
            <a:srgbClr val="F0CFFD"/>
          </a:solidFill>
          <a:ln w="508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nl-NL" dirty="0"/>
              <a:t>Gezamenlijke omgeving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nl-NL" dirty="0"/>
              <a:t>Op uitnodiging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nl-NL" dirty="0"/>
              <a:t>Via link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7904" y="1445254"/>
            <a:ext cx="1777365" cy="2021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73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643042" y="1214422"/>
            <a:ext cx="5400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Wikiwijs Maken</a:t>
            </a:r>
            <a:endParaRPr lang="nl-NL" sz="24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31640" y="2000964"/>
            <a:ext cx="7183710" cy="3263504"/>
          </a:xfrm>
        </p:spPr>
        <p:txBody>
          <a:bodyPr>
            <a:normAutofit fontScale="70000" lnSpcReduction="20000"/>
          </a:bodyPr>
          <a:lstStyle/>
          <a:p>
            <a:r>
              <a:rPr lang="nl-NL" dirty="0" smtClean="0"/>
              <a:t>Beginnen ‘van scratch’ of o.b.v. kopie arrangement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Contentelementen toevoegen en wijzigen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Publiceren </a:t>
            </a:r>
          </a:p>
          <a:p>
            <a:endParaRPr lang="nl-NL" dirty="0"/>
          </a:p>
          <a:p>
            <a:r>
              <a:rPr lang="nl-NL" dirty="0" smtClean="0"/>
              <a:t>Delen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Exporteren</a:t>
            </a:r>
            <a:endParaRPr lang="nl-NL" dirty="0"/>
          </a:p>
        </p:txBody>
      </p:sp>
      <p:sp>
        <p:nvSpPr>
          <p:cNvPr id="6" name="Toelichting met afgeronde rechthoek 5"/>
          <p:cNvSpPr/>
          <p:nvPr/>
        </p:nvSpPr>
        <p:spPr>
          <a:xfrm>
            <a:off x="6147708" y="3084910"/>
            <a:ext cx="2087761" cy="1514135"/>
          </a:xfrm>
          <a:prstGeom prst="wedgeRoundRectCallout">
            <a:avLst>
              <a:gd name="adj1" fmla="val -214662"/>
              <a:gd name="adj2" fmla="val 29104"/>
              <a:gd name="adj3" fmla="val 16667"/>
            </a:avLst>
          </a:prstGeom>
          <a:solidFill>
            <a:srgbClr val="F0CFFD"/>
          </a:solidFill>
          <a:ln w="508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/>
              <a:t>Materiaal is: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nl-NL" dirty="0"/>
              <a:t>vindbaar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nl-NL" dirty="0" err="1"/>
              <a:t>Kopieerbaar</a:t>
            </a:r>
            <a:endParaRPr lang="nl-NL" dirty="0"/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nl-NL" dirty="0"/>
              <a:t>Aanpasbaar in</a:t>
            </a:r>
          </a:p>
          <a:p>
            <a:r>
              <a:rPr lang="nl-NL" dirty="0"/>
              <a:t>Wikiwijs</a:t>
            </a:r>
          </a:p>
        </p:txBody>
      </p:sp>
      <p:sp>
        <p:nvSpPr>
          <p:cNvPr id="7" name="Toelichting met afgeronde rechthoek 6"/>
          <p:cNvSpPr/>
          <p:nvPr/>
        </p:nvSpPr>
        <p:spPr>
          <a:xfrm>
            <a:off x="3917134" y="5029576"/>
            <a:ext cx="4318334" cy="653415"/>
          </a:xfrm>
          <a:prstGeom prst="wedgeRoundRectCallout">
            <a:avLst>
              <a:gd name="adj1" fmla="val -66915"/>
              <a:gd name="adj2" fmla="val -55802"/>
              <a:gd name="adj3" fmla="val 16667"/>
            </a:avLst>
          </a:prstGeom>
          <a:solidFill>
            <a:srgbClr val="F0CFFD"/>
          </a:solidFill>
          <a:ln w="508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/>
              <a:t>T.b.v. het inlezen in </a:t>
            </a:r>
            <a:r>
              <a:rPr lang="nl-NL" dirty="0" err="1"/>
              <a:t>elo’s</a:t>
            </a:r>
            <a:r>
              <a:rPr lang="nl-NL" dirty="0"/>
              <a:t> (itslearning en </a:t>
            </a:r>
            <a:r>
              <a:rPr lang="nl-NL" dirty="0" err="1"/>
              <a:t>PulseOn</a:t>
            </a:r>
            <a:r>
              <a:rPr lang="nl-NL" dirty="0"/>
              <a:t> en anderen)</a:t>
            </a:r>
          </a:p>
        </p:txBody>
      </p:sp>
      <p:sp>
        <p:nvSpPr>
          <p:cNvPr id="8" name="Toelichting met afgeronde rechthoek 7"/>
          <p:cNvSpPr/>
          <p:nvPr/>
        </p:nvSpPr>
        <p:spPr>
          <a:xfrm>
            <a:off x="6147707" y="1310912"/>
            <a:ext cx="2087761" cy="1514135"/>
          </a:xfrm>
          <a:prstGeom prst="wedgeRoundRectCallout">
            <a:avLst>
              <a:gd name="adj1" fmla="val -193901"/>
              <a:gd name="adj2" fmla="val 99718"/>
              <a:gd name="adj3" fmla="val 16667"/>
            </a:avLst>
          </a:prstGeom>
          <a:solidFill>
            <a:srgbClr val="F0CFFD"/>
          </a:solidFill>
          <a:ln w="508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/>
              <a:t>Materiaal is vindbaar / bruikbaar voor mensen met de link</a:t>
            </a:r>
          </a:p>
        </p:txBody>
      </p:sp>
      <p:sp>
        <p:nvSpPr>
          <p:cNvPr id="9" name="Toelichting met afgeronde rechthoek 8"/>
          <p:cNvSpPr/>
          <p:nvPr/>
        </p:nvSpPr>
        <p:spPr>
          <a:xfrm>
            <a:off x="2105570" y="1178191"/>
            <a:ext cx="3012213" cy="1285790"/>
          </a:xfrm>
          <a:prstGeom prst="wedgeRoundRectCallout">
            <a:avLst>
              <a:gd name="adj1" fmla="val -16579"/>
              <a:gd name="adj2" fmla="val 126141"/>
              <a:gd name="adj3" fmla="val 16667"/>
            </a:avLst>
          </a:prstGeom>
          <a:solidFill>
            <a:srgbClr val="F0CFFD"/>
          </a:solidFill>
          <a:ln w="508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/>
              <a:t>Afspeelbaar op verschillende devices, laptop, iPad, Android tablet..</a:t>
            </a:r>
          </a:p>
        </p:txBody>
      </p:sp>
    </p:spTree>
    <p:extLst>
      <p:ext uri="{BB962C8B-B14F-4D97-AF65-F5344CB8AC3E}">
        <p14:creationId xmlns:p14="http://schemas.microsoft.com/office/powerpoint/2010/main" val="2164810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Ordenen</a:t>
            </a:r>
            <a:br>
              <a:rPr lang="nl-NL" dirty="0" smtClean="0"/>
            </a:br>
            <a:r>
              <a:rPr lang="nl-NL" dirty="0">
                <a:hlinkClick r:id="rId2"/>
              </a:rPr>
              <a:t>arrangement Engels voor VWO 3 volgens </a:t>
            </a:r>
            <a:r>
              <a:rPr lang="nl-NL" dirty="0" smtClean="0">
                <a:hlinkClick r:id="rId2"/>
              </a:rPr>
              <a:t>'English </a:t>
            </a:r>
            <a:r>
              <a:rPr lang="nl-NL" dirty="0">
                <a:hlinkClick r:id="rId2"/>
              </a:rPr>
              <a:t>in Mind'</a:t>
            </a:r>
            <a:endParaRPr lang="nl-NL" dirty="0" smtClean="0"/>
          </a:p>
          <a:p>
            <a:r>
              <a:rPr lang="nl-NL" dirty="0" smtClean="0"/>
              <a:t>Arrangeren</a:t>
            </a:r>
            <a:br>
              <a:rPr lang="nl-NL" dirty="0" smtClean="0"/>
            </a:br>
            <a:r>
              <a:rPr lang="nl-NL" dirty="0">
                <a:hlinkClick r:id="rId3"/>
              </a:rPr>
              <a:t>arrangement grammatica </a:t>
            </a:r>
            <a:r>
              <a:rPr lang="nl-NL" dirty="0" smtClean="0">
                <a:hlinkClick r:id="rId3"/>
              </a:rPr>
              <a:t>Duits</a:t>
            </a:r>
            <a:endParaRPr lang="nl-NL" dirty="0" smtClean="0"/>
          </a:p>
          <a:p>
            <a:r>
              <a:rPr lang="nl-NL" dirty="0" smtClean="0"/>
              <a:t>Rearrangeren</a:t>
            </a:r>
            <a:br>
              <a:rPr lang="nl-NL" dirty="0" smtClean="0"/>
            </a:br>
            <a:r>
              <a:rPr lang="nl-NL" altLang="nl-NL" sz="2400" dirty="0" smtClean="0">
                <a:latin typeface="Arial" panose="020B0604020202020204" pitchFamily="34" charset="0"/>
                <a:hlinkClick r:id="rId4"/>
              </a:rPr>
              <a:t>VO-content</a:t>
            </a:r>
            <a:r>
              <a:rPr lang="nl-NL" altLang="nl-NL" sz="2400" dirty="0">
                <a:latin typeface="Arial" panose="020B0604020202020204" pitchFamily="34" charset="0"/>
                <a:hlinkClick r:id="rId4"/>
              </a:rPr>
              <a:t>: Leerlijn Nederlands</a:t>
            </a:r>
            <a:r>
              <a:rPr lang="nl-NL" altLang="nl-NL" sz="2400" dirty="0">
                <a:latin typeface="Arial" panose="020B0604020202020204" pitchFamily="34" charset="0"/>
              </a:rPr>
              <a:t> </a:t>
            </a:r>
            <a:r>
              <a:rPr lang="nl-NL" altLang="nl-NL" sz="2400" dirty="0" smtClean="0">
                <a:latin typeface="Arial" panose="020B0604020202020204" pitchFamily="34" charset="0"/>
              </a:rPr>
              <a:t>(bron)</a:t>
            </a:r>
            <a:br>
              <a:rPr lang="nl-NL" altLang="nl-NL" sz="2400" dirty="0" smtClean="0">
                <a:latin typeface="Arial" panose="020B0604020202020204" pitchFamily="34" charset="0"/>
              </a:rPr>
            </a:br>
            <a:r>
              <a:rPr lang="nl-NL" altLang="nl-NL" sz="2400" dirty="0" smtClean="0">
                <a:latin typeface="Arial" panose="020B0604020202020204" pitchFamily="34" charset="0"/>
                <a:hlinkClick r:id="rId5"/>
              </a:rPr>
              <a:t>Maatwerk </a:t>
            </a:r>
            <a:r>
              <a:rPr lang="nl-NL" altLang="nl-NL" sz="2400" dirty="0">
                <a:latin typeface="Arial" panose="020B0604020202020204" pitchFamily="34" charset="0"/>
                <a:hlinkClick r:id="rId5"/>
              </a:rPr>
              <a:t>Nederlands: basis is VO-content</a:t>
            </a:r>
            <a:r>
              <a:rPr lang="nl-NL" altLang="nl-NL" sz="2400" dirty="0">
                <a:latin typeface="Arial" panose="020B0604020202020204" pitchFamily="34" charset="0"/>
              </a:rPr>
              <a:t> </a:t>
            </a:r>
            <a:r>
              <a:rPr lang="nl-NL" altLang="nl-NL" sz="2400" dirty="0" smtClean="0">
                <a:latin typeface="Arial" panose="020B0604020202020204" pitchFamily="34" charset="0"/>
              </a:rPr>
              <a:t>(</a:t>
            </a:r>
            <a:r>
              <a:rPr lang="nl-NL" altLang="nl-NL" sz="2400" dirty="0" err="1" smtClean="0">
                <a:latin typeface="Arial" panose="020B0604020202020204" pitchFamily="34" charset="0"/>
              </a:rPr>
              <a:t>gerearrangeerd</a:t>
            </a:r>
            <a:r>
              <a:rPr lang="nl-NL" altLang="nl-NL" sz="2400" dirty="0" smtClean="0">
                <a:latin typeface="Arial" panose="020B0604020202020204" pitchFamily="34" charset="0"/>
              </a:rPr>
              <a:t>)</a:t>
            </a:r>
            <a:endParaRPr lang="nl-NL" altLang="nl-NL" sz="2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643042" y="1214422"/>
            <a:ext cx="5400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Voorbeelden</a:t>
            </a:r>
            <a:endParaRPr lang="nl-NL" sz="24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71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619672" y="1988840"/>
            <a:ext cx="65405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En nu zelf aan de slag!</a:t>
            </a:r>
            <a:endParaRPr lang="nl-N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1" y="4653136"/>
            <a:ext cx="4968552" cy="1945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5221</TotalTime>
  <Words>256</Words>
  <Application>Microsoft Office PowerPoint</Application>
  <PresentationFormat>Diavoorstelling (4:3)</PresentationFormat>
  <Paragraphs>80</Paragraphs>
  <Slides>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Aero</vt:lpstr>
      <vt:lpstr>Arial</vt:lpstr>
      <vt:lpstr>Calibri</vt:lpstr>
      <vt:lpstr>Verdana</vt:lpstr>
      <vt:lpstr>Office-thema</vt:lpstr>
      <vt:lpstr>PowerPoint-presentatie</vt:lpstr>
      <vt:lpstr>PowerPoint-presentatie</vt:lpstr>
      <vt:lpstr>Wat kun je ermee?</vt:lpstr>
      <vt:lpstr>Voorbeeld: links AK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ac1</dc:creator>
  <cp:lastModifiedBy>Linda le Grand</cp:lastModifiedBy>
  <cp:revision>102</cp:revision>
  <dcterms:created xsi:type="dcterms:W3CDTF">2013-11-13T15:36:33Z</dcterms:created>
  <dcterms:modified xsi:type="dcterms:W3CDTF">2015-03-01T22:25:44Z</dcterms:modified>
</cp:coreProperties>
</file>